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13DE445-E840-42FF-8715-B09025B93160}"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046381-58B1-491E-9047-2154275D4D08}"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13DE445-E840-42FF-8715-B09025B93160}"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046381-58B1-491E-9047-2154275D4D08}"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13DE445-E840-42FF-8715-B09025B93160}"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046381-58B1-491E-9047-2154275D4D08}"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E13DE445-E840-42FF-8715-B09025B93160}"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046381-58B1-491E-9047-2154275D4D08}"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13DE445-E840-42FF-8715-B09025B93160}" type="datetimeFigureOut">
              <a:rPr lang="ru-RU" smtClean="0"/>
              <a:t>09.12.2021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0046381-58B1-491E-9047-2154275D4D08}"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E13DE445-E840-42FF-8715-B09025B93160}" type="datetimeFigureOut">
              <a:rPr lang="ru-RU" smtClean="0"/>
              <a:t>09.12.2021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0046381-58B1-491E-9047-2154275D4D0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E13DE445-E840-42FF-8715-B09025B93160}" type="datetimeFigureOut">
              <a:rPr lang="ru-RU" smtClean="0"/>
              <a:t>09.12.2021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0046381-58B1-491E-9047-2154275D4D0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13DE445-E840-42FF-8715-B09025B93160}"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046381-58B1-491E-9047-2154275D4D08}"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13DE445-E840-42FF-8715-B09025B93160}"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046381-58B1-491E-9047-2154275D4D08}"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13DE445-E840-42FF-8715-B09025B93160}"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046381-58B1-491E-9047-2154275D4D0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13DE445-E840-42FF-8715-B09025B93160}"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046381-58B1-491E-9047-2154275D4D08}"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E13DE445-E840-42FF-8715-B09025B93160}" type="datetimeFigureOut">
              <a:rPr lang="ru-RU" smtClean="0"/>
              <a:t>09.12.2021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0046381-58B1-491E-9047-2154275D4D08}"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476673"/>
            <a:ext cx="7774632" cy="1512167"/>
          </a:xfrm>
        </p:spPr>
        <p:txBody>
          <a:bodyPr/>
          <a:lstStyle/>
          <a:p>
            <a:r>
              <a:rPr lang="kk-KZ" b="1" i="1" u="sng" dirty="0" smtClean="0">
                <a:solidFill>
                  <a:srgbClr val="FF0000"/>
                </a:solidFill>
                <a:latin typeface="Times New Roman" panose="02020603050405020304" pitchFamily="18" charset="0"/>
                <a:cs typeface="Times New Roman" panose="02020603050405020304" pitchFamily="18" charset="0"/>
              </a:rPr>
              <a:t>Дәріс 6 жалғасы</a:t>
            </a:r>
            <a:endParaRPr lang="ru-RU" b="1" i="1" u="sng"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371600" y="2060848"/>
            <a:ext cx="6400800" cy="3577952"/>
          </a:xfrm>
        </p:spPr>
        <p:txBody>
          <a:bodyPr/>
          <a:lstStyle/>
          <a:p>
            <a:r>
              <a:rPr lang="kk-KZ" b="1" i="1" u="sng" dirty="0" smtClean="0">
                <a:solidFill>
                  <a:schemeClr val="tx2"/>
                </a:solidFill>
              </a:rPr>
              <a:t>тақырыбы:</a:t>
            </a:r>
            <a:r>
              <a:rPr lang="kk-KZ" b="1" i="1" u="sng" dirty="0" smtClean="0">
                <a:solidFill>
                  <a:srgbClr val="FF0000"/>
                </a:solidFill>
                <a:latin typeface="Times New Roman" panose="02020603050405020304" pitchFamily="18" charset="0"/>
                <a:cs typeface="Times New Roman" panose="02020603050405020304" pitchFamily="18" charset="0"/>
              </a:rPr>
              <a:t>Құнды </a:t>
            </a:r>
            <a:r>
              <a:rPr lang="kk-KZ" b="1" i="1" u="sng" dirty="0">
                <a:solidFill>
                  <a:srgbClr val="FF0000"/>
                </a:solidFill>
                <a:latin typeface="Times New Roman" panose="02020603050405020304" pitchFamily="18" charset="0"/>
                <a:cs typeface="Times New Roman" panose="02020603050405020304" pitchFamily="18" charset="0"/>
              </a:rPr>
              <a:t>бағалаудың әдістемелік тәсілдері. Шығындық тәсіл</a:t>
            </a:r>
            <a:r>
              <a:rPr lang="kk-KZ" b="1" i="1" u="sng" dirty="0" smtClean="0">
                <a:solidFill>
                  <a:srgbClr val="FF0000"/>
                </a:solidFill>
                <a:latin typeface="Times New Roman" panose="02020603050405020304" pitchFamily="18" charset="0"/>
                <a:cs typeface="Times New Roman" panose="02020603050405020304" pitchFamily="18" charset="0"/>
              </a:rPr>
              <a:t>.</a:t>
            </a:r>
          </a:p>
          <a:p>
            <a:endParaRPr lang="kk-KZ" b="1" i="1" u="sng" dirty="0">
              <a:solidFill>
                <a:srgbClr val="FF0000"/>
              </a:solidFill>
              <a:latin typeface="Times New Roman" panose="02020603050405020304" pitchFamily="18" charset="0"/>
              <a:cs typeface="Times New Roman" panose="02020603050405020304" pitchFamily="18" charset="0"/>
            </a:endParaRPr>
          </a:p>
          <a:p>
            <a:endParaRPr lang="kk-KZ" b="1" i="1" u="sng" dirty="0" smtClean="0">
              <a:solidFill>
                <a:srgbClr val="FF0000"/>
              </a:solidFill>
              <a:latin typeface="Times New Roman" panose="02020603050405020304" pitchFamily="18" charset="0"/>
              <a:cs typeface="Times New Roman" panose="02020603050405020304" pitchFamily="18" charset="0"/>
            </a:endParaRPr>
          </a:p>
          <a:p>
            <a:pPr algn="r"/>
            <a:r>
              <a:rPr lang="kk-KZ" b="1" i="1" dirty="0" smtClean="0">
                <a:solidFill>
                  <a:schemeClr val="tx2"/>
                </a:solidFill>
                <a:latin typeface="Times New Roman" panose="02020603050405020304" pitchFamily="18" charset="0"/>
                <a:cs typeface="Times New Roman" panose="02020603050405020304" pitchFamily="18" charset="0"/>
              </a:rPr>
              <a:t>Дәріскер: </a:t>
            </a:r>
            <a:r>
              <a:rPr lang="kk-KZ" b="1" i="1" u="sng" dirty="0" smtClean="0">
                <a:solidFill>
                  <a:schemeClr val="tx2"/>
                </a:solidFill>
                <a:latin typeface="Times New Roman" panose="02020603050405020304" pitchFamily="18" charset="0"/>
                <a:cs typeface="Times New Roman" panose="02020603050405020304" pitchFamily="18" charset="0"/>
              </a:rPr>
              <a:t>Сагидолдина А.Ж.</a:t>
            </a:r>
          </a:p>
          <a:p>
            <a:endParaRPr lang="ru-RU" b="1" i="1" u="sng" dirty="0">
              <a:solidFill>
                <a:srgbClr val="FF000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65934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361459"/>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a:t>
            </a:r>
            <a:r>
              <a:rPr lang="kk-KZ" u="sng" dirty="0" smtClean="0">
                <a:solidFill>
                  <a:srgbClr val="FF0000"/>
                </a:solidFill>
                <a:latin typeface="Times New Roman" panose="02020603050405020304" pitchFamily="18" charset="0"/>
                <a:cs typeface="Times New Roman" panose="02020603050405020304" pitchFamily="18" charset="0"/>
              </a:rPr>
              <a:t>Шығындық </a:t>
            </a:r>
            <a:r>
              <a:rPr lang="kk-KZ" u="sng" dirty="0">
                <a:solidFill>
                  <a:srgbClr val="FF0000"/>
                </a:solidFill>
                <a:latin typeface="Times New Roman" panose="02020603050405020304" pitchFamily="18" charset="0"/>
                <a:cs typeface="Times New Roman" panose="02020603050405020304" pitchFamily="18" charset="0"/>
              </a:rPr>
              <a:t>тәсіл</a:t>
            </a:r>
            <a:r>
              <a:rPr lang="kk-KZ" dirty="0">
                <a:latin typeface="Times New Roman" panose="02020603050405020304" pitchFamily="18" charset="0"/>
                <a:cs typeface="Times New Roman" panose="02020603050405020304" pitchFamily="18" charset="0"/>
              </a:rPr>
              <a:t> келесі принциптерге негізделген: алмастыру, ең жақсы және тиімді пайдалану, тепе-теңдік, экономикалық құндылық, экономикалық бөліну.</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Нарықтық </a:t>
            </a:r>
            <a:r>
              <a:rPr lang="kk-KZ" dirty="0">
                <a:solidFill>
                  <a:srgbClr val="FF0000"/>
                </a:solidFill>
                <a:latin typeface="Times New Roman" panose="02020603050405020304" pitchFamily="18" charset="0"/>
                <a:cs typeface="Times New Roman" panose="02020603050405020304" pitchFamily="18" charset="0"/>
              </a:rPr>
              <a:t>құнды</a:t>
            </a:r>
            <a:r>
              <a:rPr lang="kk-KZ" dirty="0">
                <a:latin typeface="Times New Roman" panose="02020603050405020304" pitchFamily="18" charset="0"/>
                <a:cs typeface="Times New Roman" panose="02020603050405020304" pitchFamily="18" charset="0"/>
              </a:rPr>
              <a:t> есептеу үшін шығындық тәсілдің артықшылықтары мен кемшіліктері оны бағалауда қолдану ерекшеліктерін анықтайды: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468294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908720"/>
            <a:ext cx="6984776" cy="504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2580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lnSpcReduction="10000"/>
          </a:bodyPr>
          <a:lstStyle/>
          <a:p>
            <a:pPr marL="0" indent="0">
              <a:buNone/>
            </a:pPr>
            <a:r>
              <a:rPr lang="kk-KZ" dirty="0" smtClean="0">
                <a:latin typeface="Times New Roman" panose="02020603050405020304" pitchFamily="18" charset="0"/>
                <a:cs typeface="Times New Roman" panose="02020603050405020304" pitchFamily="18" charset="0"/>
              </a:rPr>
              <a:t>	</a:t>
            </a:r>
            <a:r>
              <a:rPr lang="kk-KZ" b="1" i="1" u="sng" dirty="0" smtClean="0">
                <a:solidFill>
                  <a:srgbClr val="FF0000"/>
                </a:solidFill>
                <a:latin typeface="Times New Roman" panose="02020603050405020304" pitchFamily="18" charset="0"/>
                <a:cs typeface="Times New Roman" panose="02020603050405020304" pitchFamily="18" charset="0"/>
              </a:rPr>
              <a:t>Шығындық </a:t>
            </a:r>
            <a:r>
              <a:rPr lang="kk-KZ" b="1" i="1" u="sng" dirty="0">
                <a:solidFill>
                  <a:srgbClr val="FF0000"/>
                </a:solidFill>
                <a:latin typeface="Times New Roman" panose="02020603050405020304" pitchFamily="18" charset="0"/>
                <a:cs typeface="Times New Roman" panose="02020603050405020304" pitchFamily="18" charset="0"/>
              </a:rPr>
              <a:t>тәсіл әдістері </a:t>
            </a:r>
            <a:r>
              <a:rPr lang="kk-KZ" dirty="0">
                <a:latin typeface="Times New Roman" panose="02020603050405020304" pitchFamily="18" charset="0"/>
                <a:cs typeface="Times New Roman" panose="02020603050405020304" pitchFamily="18" charset="0"/>
              </a:rPr>
              <a:t>(тозудың барлық түрлерін шегере отырып, объектіні толық ұдайы өндіру немесе алмастыру құнын айқындау әдістері):</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1</a:t>
            </a:r>
            <a:r>
              <a:rPr lang="kk-KZ" dirty="0">
                <a:latin typeface="Times New Roman" panose="02020603050405020304" pitchFamily="18" charset="0"/>
                <a:cs typeface="Times New Roman" panose="02020603050405020304" pitchFamily="18" charset="0"/>
              </a:rPr>
              <a:t>) </a:t>
            </a:r>
            <a:r>
              <a:rPr lang="kk-KZ" b="1" i="1" u="sng" dirty="0">
                <a:solidFill>
                  <a:srgbClr val="FF0000"/>
                </a:solidFill>
                <a:latin typeface="Times New Roman" panose="02020603050405020304" pitchFamily="18" charset="0"/>
                <a:cs typeface="Times New Roman" panose="02020603050405020304" pitchFamily="18" charset="0"/>
              </a:rPr>
              <a:t>элемент бойынша есептеу әдісі</a:t>
            </a:r>
            <a:r>
              <a:rPr lang="kk-KZ" dirty="0">
                <a:latin typeface="Times New Roman" panose="02020603050405020304" pitchFamily="18" charset="0"/>
                <a:cs typeface="Times New Roman" panose="02020603050405020304" pitchFamily="18" charset="0"/>
              </a:rPr>
              <a:t>- бірыңғай аудандық бірлі-жарым бағалаулар, сметалық нормалар мен қағидалар, сметалық нормалар мен бағалаулар және басқа да нормативтер жинақтарын пайдалану негізінде өсімін молайту немесе орнын ауыстыру құнын айқындау;</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2</a:t>
            </a:r>
            <a:r>
              <a:rPr lang="kk-KZ" dirty="0">
                <a:latin typeface="Times New Roman" panose="02020603050405020304" pitchFamily="18" charset="0"/>
                <a:cs typeface="Times New Roman" panose="02020603050405020304" pitchFamily="18" charset="0"/>
              </a:rPr>
              <a:t>) </a:t>
            </a:r>
            <a:r>
              <a:rPr lang="kk-KZ" b="1" i="1" u="sng" dirty="0">
                <a:solidFill>
                  <a:srgbClr val="FF0000"/>
                </a:solidFill>
                <a:latin typeface="Times New Roman" panose="02020603050405020304" pitchFamily="18" charset="0"/>
                <a:cs typeface="Times New Roman" panose="02020603050405020304" pitchFamily="18" charset="0"/>
              </a:rPr>
              <a:t>ірілендірілген жиынтық құн көрсеткіштерінің әдісі</a:t>
            </a:r>
            <a:r>
              <a:rPr lang="kk-KZ" dirty="0">
                <a:latin typeface="Times New Roman" panose="02020603050405020304" pitchFamily="18" charset="0"/>
                <a:cs typeface="Times New Roman" panose="02020603050405020304" pitchFamily="18" charset="0"/>
              </a:rPr>
              <a:t> – ірілендірілген көрсеткіштер жинақтарын пайдалану негізінде алмастырудың толық құнын айқындау.</a:t>
            </a:r>
            <a:endParaRPr lang="ru-RU" dirty="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3</a:t>
            </a:r>
            <a:r>
              <a:rPr lang="kk-KZ" dirty="0">
                <a:latin typeface="Times New Roman" panose="02020603050405020304" pitchFamily="18" charset="0"/>
                <a:cs typeface="Times New Roman" panose="02020603050405020304" pitchFamily="18" charset="0"/>
              </a:rPr>
              <a:t>) </a:t>
            </a:r>
            <a:r>
              <a:rPr lang="kk-KZ" b="1" i="1" u="sng" dirty="0">
                <a:solidFill>
                  <a:srgbClr val="FF0000"/>
                </a:solidFill>
                <a:latin typeface="Times New Roman" panose="02020603050405020304" pitchFamily="18" charset="0"/>
                <a:cs typeface="Times New Roman" panose="02020603050405020304" pitchFamily="18" charset="0"/>
              </a:rPr>
              <a:t>үлестік көрсеткіштер әдісі</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тұтыну пайдалылығының немесе қуат бірлігінің біріздендірілген көрсеткіштері (төсек-орын, МВт, мың тн) негізінде қалпына келтіру құнын немесе жылжымайтын мүлікті алмастыру құнын айқындау тәсілі., мал орны және т. б.);</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25709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76672"/>
            <a:ext cx="8229600" cy="5721499"/>
          </a:xfrm>
        </p:spPr>
        <p:txBody>
          <a:bodyPr>
            <a:normAutofit fontScale="85000" lnSpcReduction="20000"/>
          </a:bodyPr>
          <a:lstStyle/>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4</a:t>
            </a:r>
            <a:r>
              <a:rPr lang="kk-KZ" dirty="0">
                <a:solidFill>
                  <a:srgbClr val="FF0000"/>
                </a:solidFill>
                <a:latin typeface="Times New Roman" panose="02020603050405020304" pitchFamily="18" charset="0"/>
                <a:cs typeface="Times New Roman" panose="02020603050405020304" pitchFamily="18" charset="0"/>
              </a:rPr>
              <a:t>) </a:t>
            </a:r>
            <a:r>
              <a:rPr lang="kk-KZ" b="1" i="1" u="sng" dirty="0">
                <a:solidFill>
                  <a:srgbClr val="FF0000"/>
                </a:solidFill>
                <a:latin typeface="Times New Roman" panose="02020603050405020304" pitchFamily="18" charset="0"/>
                <a:cs typeface="Times New Roman" panose="02020603050405020304" pitchFamily="18" charset="0"/>
              </a:rPr>
              <a:t>индекстік әдіс</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объектінің теңгерімдік құнын тиісті трендке түзету тәсілі – жылжымайтын мүліктің хронологиялық жасы ішінде құрылыс құнының өзгеру индекстерін шығару.</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Жылжымайтын </a:t>
            </a:r>
            <a:r>
              <a:rPr lang="kk-KZ" dirty="0">
                <a:latin typeface="Times New Roman" panose="02020603050405020304" pitchFamily="18" charset="0"/>
                <a:cs typeface="Times New Roman" panose="02020603050405020304" pitchFamily="18" charset="0"/>
              </a:rPr>
              <a:t>мүліктің жинақталған тозу шамасы физикалық, функционалдық және сыртқы (экономикалық) тозу жиынтығына тең:</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1</a:t>
            </a:r>
            <a:r>
              <a:rPr lang="kk-KZ" dirty="0">
                <a:solidFill>
                  <a:srgbClr val="FF0000"/>
                </a:solidFill>
                <a:latin typeface="Times New Roman" panose="02020603050405020304" pitchFamily="18" charset="0"/>
                <a:cs typeface="Times New Roman" panose="02020603050405020304" pitchFamily="18" charset="0"/>
              </a:rPr>
              <a:t>) </a:t>
            </a:r>
            <a:r>
              <a:rPr lang="kk-KZ" b="1" i="1" u="sng" dirty="0">
                <a:solidFill>
                  <a:srgbClr val="FF0000"/>
                </a:solidFill>
                <a:latin typeface="Times New Roman" panose="02020603050405020304" pitchFamily="18" charset="0"/>
                <a:cs typeface="Times New Roman" panose="02020603050405020304" pitchFamily="18" charset="0"/>
              </a:rPr>
              <a:t>физикалық тозу</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жойылатын және жойылмайтын болады. Жойылатын физикалық тозу физикалық тозу белгілерін жоюға (жасауға, ауыстыруға, ағымдағы жөндеуге) жұмсалған шығындар сомасына тең. Жойылмайтын физикалық тозу, егер олардың өмір сүру мерзімі барлық конструктивтік элементтер тозуының орташа өлшемді шамасы ретінде әртүрлі болса, конструктивтік элементтерге бөлу әдісімен есептеледі. </a:t>
            </a:r>
            <a:r>
              <a:rPr lang="kk-KZ" dirty="0" smtClean="0">
                <a:latin typeface="Times New Roman" panose="02020603050405020304" pitchFamily="18" charset="0"/>
                <a:cs typeface="Times New Roman" panose="02020603050405020304" pitchFamily="18" charset="0"/>
              </a:rPr>
              <a:t>	Құрылымдық </a:t>
            </a:r>
            <a:r>
              <a:rPr lang="kk-KZ" dirty="0">
                <a:latin typeface="Times New Roman" panose="02020603050405020304" pitchFamily="18" charset="0"/>
                <a:cs typeface="Times New Roman" panose="02020603050405020304" pitchFamily="18" charset="0"/>
              </a:rPr>
              <a:t>элементтің тозуы тиімді жастың белгіленген нормативтер бойынша қабылданатын экономикалық өмір сүру мерзіміне қатынасына тең. Жылжымайтын мүлік объектісінің тиімді жасы физикалық жағдайын, сыртқы түрін, жинақталған тозуын, пайдаланудың экономикалық факторларын және т.б. ескере отырып, хронологиялық жас негізінде анықталады.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Нормативтер </a:t>
            </a:r>
            <a:r>
              <a:rPr lang="kk-KZ" dirty="0">
                <a:latin typeface="Times New Roman" panose="02020603050405020304" pitchFamily="18" charset="0"/>
                <a:cs typeface="Times New Roman" panose="02020603050405020304" pitchFamily="18" charset="0"/>
              </a:rPr>
              <a:t>болмаған жағдайда және / немесе тиісті негіздеме кезінде табиғи тозу бағалау күніндегі конструкциялық элементтің техникалық жай-күйі бойынша сараптамалық жолмен бағалануы мүмкін;</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449784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476672"/>
            <a:ext cx="8229600" cy="4525963"/>
          </a:xfrm>
        </p:spPr>
        <p:txBody>
          <a:bodyPr>
            <a:normAutofit fontScale="62500" lnSpcReduction="20000"/>
          </a:bodyPr>
          <a:lstStyle/>
          <a:p>
            <a:pPr marL="0" indent="0" algn="just">
              <a:buNone/>
            </a:pPr>
            <a:r>
              <a:rPr lang="kk-KZ" sz="3800" dirty="0" smtClean="0">
                <a:latin typeface="Times New Roman" panose="02020603050405020304" pitchFamily="18" charset="0"/>
                <a:cs typeface="Times New Roman" panose="02020603050405020304" pitchFamily="18" charset="0"/>
              </a:rPr>
              <a:t>	</a:t>
            </a:r>
            <a:r>
              <a:rPr lang="kk-KZ" sz="3800" dirty="0" smtClean="0">
                <a:solidFill>
                  <a:srgbClr val="FF0000"/>
                </a:solidFill>
                <a:latin typeface="Times New Roman" panose="02020603050405020304" pitchFamily="18" charset="0"/>
                <a:cs typeface="Times New Roman" panose="02020603050405020304" pitchFamily="18" charset="0"/>
              </a:rPr>
              <a:t>2</a:t>
            </a:r>
            <a:r>
              <a:rPr lang="kk-KZ" sz="3800" dirty="0">
                <a:solidFill>
                  <a:srgbClr val="FF0000"/>
                </a:solidFill>
                <a:latin typeface="Times New Roman" panose="02020603050405020304" pitchFamily="18" charset="0"/>
                <a:cs typeface="Times New Roman" panose="02020603050405020304" pitchFamily="18" charset="0"/>
              </a:rPr>
              <a:t>) </a:t>
            </a:r>
            <a:r>
              <a:rPr lang="kk-KZ" sz="3800" b="1" u="sng" dirty="0">
                <a:solidFill>
                  <a:srgbClr val="FF0000"/>
                </a:solidFill>
                <a:latin typeface="Times New Roman" panose="02020603050405020304" pitchFamily="18" charset="0"/>
                <a:cs typeface="Times New Roman" panose="02020603050405020304" pitchFamily="18" charset="0"/>
              </a:rPr>
              <a:t>функционалдық тозу</a:t>
            </a:r>
            <a:r>
              <a:rPr lang="kk-KZ" sz="3800" dirty="0">
                <a:latin typeface="Times New Roman" panose="02020603050405020304" pitchFamily="18" charset="0"/>
                <a:cs typeface="Times New Roman" panose="02020603050405020304" pitchFamily="18" charset="0"/>
              </a:rPr>
              <a:t> жойылатын және жойылмайтын болады. Жойылатын функционалдық тозу сапасы бойынша ағымдағы стандарттарға сәйкес келмейтін элементтерді ағымдағы жөндеуге арналған шығындар сомасына тең. Жойылмайтын тозу кірістің жоғалуын капиталдандыру жолымен не жылжымайтын мүліктің төмен сапасына байланысты қуаттың (пайдаланудың) жоғалуы ретінде есептеледі;</a:t>
            </a:r>
            <a:endParaRPr lang="ru-RU" sz="3800" dirty="0">
              <a:latin typeface="Times New Roman" panose="02020603050405020304" pitchFamily="18" charset="0"/>
              <a:cs typeface="Times New Roman" panose="02020603050405020304" pitchFamily="18" charset="0"/>
            </a:endParaRPr>
          </a:p>
          <a:p>
            <a:pPr marL="0" indent="0" algn="just">
              <a:buNone/>
            </a:pPr>
            <a:r>
              <a:rPr lang="kk-KZ" sz="3800" dirty="0" smtClean="0">
                <a:latin typeface="Times New Roman" panose="02020603050405020304" pitchFamily="18" charset="0"/>
                <a:cs typeface="Times New Roman" panose="02020603050405020304" pitchFamily="18" charset="0"/>
              </a:rPr>
              <a:t>	</a:t>
            </a:r>
            <a:r>
              <a:rPr lang="kk-KZ" sz="3800" dirty="0" smtClean="0">
                <a:solidFill>
                  <a:srgbClr val="FF0000"/>
                </a:solidFill>
                <a:latin typeface="Times New Roman" panose="02020603050405020304" pitchFamily="18" charset="0"/>
                <a:cs typeface="Times New Roman" panose="02020603050405020304" pitchFamily="18" charset="0"/>
              </a:rPr>
              <a:t>3</a:t>
            </a:r>
            <a:r>
              <a:rPr lang="kk-KZ" sz="3800" dirty="0">
                <a:solidFill>
                  <a:srgbClr val="FF0000"/>
                </a:solidFill>
                <a:latin typeface="Times New Roman" panose="02020603050405020304" pitchFamily="18" charset="0"/>
                <a:cs typeface="Times New Roman" panose="02020603050405020304" pitchFamily="18" charset="0"/>
              </a:rPr>
              <a:t>) </a:t>
            </a:r>
            <a:r>
              <a:rPr lang="kk-KZ" sz="3800" b="1" i="1" u="sng" dirty="0">
                <a:solidFill>
                  <a:srgbClr val="FF0000"/>
                </a:solidFill>
                <a:latin typeface="Times New Roman" panose="02020603050405020304" pitchFamily="18" charset="0"/>
                <a:cs typeface="Times New Roman" panose="02020603050405020304" pitchFamily="18" charset="0"/>
              </a:rPr>
              <a:t>экономикалық тозу</a:t>
            </a:r>
            <a:r>
              <a:rPr lang="kk-KZ" sz="3800" dirty="0">
                <a:solidFill>
                  <a:srgbClr val="FF0000"/>
                </a:solidFill>
                <a:latin typeface="Times New Roman" panose="02020603050405020304" pitchFamily="18" charset="0"/>
                <a:cs typeface="Times New Roman" panose="02020603050405020304" pitchFamily="18" charset="0"/>
              </a:rPr>
              <a:t> </a:t>
            </a:r>
            <a:r>
              <a:rPr lang="kk-KZ" sz="3800" dirty="0">
                <a:latin typeface="Times New Roman" panose="02020603050405020304" pitchFamily="18" charset="0"/>
                <a:cs typeface="Times New Roman" panose="02020603050405020304" pitchFamily="18" charset="0"/>
              </a:rPr>
              <a:t>әрдайым жойылмайды. Ол жылжымайтын мүліктің сәтсіз орналасуына және басқа да экономикалық факторларға байланысты кірісті жоғалтуды капиталдандыру арқылы бағаланады.</a:t>
            </a:r>
            <a:endParaRPr lang="ru-RU" sz="3800" dirty="0">
              <a:latin typeface="Times New Roman" panose="02020603050405020304" pitchFamily="18" charset="0"/>
              <a:cs typeface="Times New Roman" panose="02020603050405020304" pitchFamily="18" charset="0"/>
            </a:endParaRPr>
          </a:p>
          <a:p>
            <a:pPr marL="0" indent="0" algn="just">
              <a:buNone/>
            </a:pPr>
            <a:r>
              <a:rPr lang="kk-KZ" sz="3800" smtClean="0">
                <a:latin typeface="Times New Roman" panose="02020603050405020304" pitchFamily="18" charset="0"/>
                <a:cs typeface="Times New Roman" panose="02020603050405020304" pitchFamily="18" charset="0"/>
              </a:rPr>
              <a:t>	Жер </a:t>
            </a:r>
            <a:r>
              <a:rPr lang="kk-KZ" sz="3800" dirty="0">
                <a:latin typeface="Times New Roman" panose="02020603050405020304" pitchFamily="18" charset="0"/>
                <a:cs typeface="Times New Roman" panose="02020603050405020304" pitchFamily="18" charset="0"/>
              </a:rPr>
              <a:t>учаскесі экономикалық ескіруі және сирек жағдайларда функционалдық тозуы мүмкін</a:t>
            </a:r>
            <a:r>
              <a:rPr lang="kk-KZ" sz="3800" dirty="0" smtClean="0">
                <a:latin typeface="Times New Roman" panose="02020603050405020304" pitchFamily="18" charset="0"/>
                <a:cs typeface="Times New Roman" panose="02020603050405020304" pitchFamily="18" charset="0"/>
              </a:rPr>
              <a:t>.</a:t>
            </a:r>
            <a:endParaRPr lang="ru-RU" sz="3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20321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TotalTime>
  <Words>16</Words>
  <Application>Microsoft Office PowerPoint</Application>
  <PresentationFormat>Экран (4:3)</PresentationFormat>
  <Paragraphs>18</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Волна</vt:lpstr>
      <vt:lpstr>Дәріс 6 жалғасы</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6 жалғасы</dc:title>
  <dc:creator>Асем Сагидолдина</dc:creator>
  <cp:lastModifiedBy>Асем Сагидолдина</cp:lastModifiedBy>
  <cp:revision>2</cp:revision>
  <dcterms:created xsi:type="dcterms:W3CDTF">2021-12-09T04:47:16Z</dcterms:created>
  <dcterms:modified xsi:type="dcterms:W3CDTF">2021-12-09T05:03:00Z</dcterms:modified>
</cp:coreProperties>
</file>